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0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876A65D-9C0A-4BFD-BFE5-0B8FB92A5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B25882ED-D55C-4CE2-A73F-A76BF7C59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12DD7CEA-3095-4461-9A47-CF5BC5711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ADBF741-16D8-4456-B0AF-1C489DE6D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AB773CB-1827-485A-B0A0-1131B615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781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1F03059-A69E-4996-A5E3-BB15B1B58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AE4CAEF-8689-4D57-8997-F342BC644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E84CA79-2C85-4315-A714-6EEA9D336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5BEC55E-37C0-4DBC-977A-8CCC0F697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EACDF92-CE6D-466E-AA59-2FCE935B3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443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7E39B148-25C6-42A2-95C2-FF603E78F8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D096A22-5A67-45D1-B7AE-2F8F568CF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385C44F-A6E9-4D42-A4B8-55138952B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9336390-A594-4390-8414-A203641DE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AA990BD-5526-4628-AE71-CC5B4D548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698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4FE6722-DB94-42DC-A500-F866147F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EE433B1-9339-49DC-B78D-C305DB23E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DB6AED5-9DA1-43A7-99BB-9BAEAFD1C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997229B-70B4-470E-861F-E60877983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19056C1-AAAC-492F-A21A-8589ED323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26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48EDE4D-B17B-41F8-9D87-0088F98DC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54B05B3-EFBB-4683-AE81-2ECFB6EE1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A8E1D14-0981-4929-BE28-B48DDF891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C603186-AAC6-4330-A1B2-A64010B8C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17941EB-4936-40CE-81BF-D537993C8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72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588CEBA-9FCD-4A90-87CC-74F3F10A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9921EF7-E13F-49A5-9A64-943EAFF959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D6FB64C-B9E0-4A90-892D-885215A40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9875A3A4-A1A1-427C-8902-8C23832CD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EFB6E3DA-BBF2-4B37-9428-8A37B2CC1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0709AC6B-612A-45F1-8FEA-46AC23751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800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0CE867E-EF70-485A-AF17-BCD750326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15430D8-8738-4FF4-8970-0F46BCAE9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7DF64EBF-0453-4E58-B866-A20767F84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ACD41A29-BA90-4639-8DEE-90FEE09096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F724AA09-CEAB-46B7-B2D8-B20216033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923A4F15-895A-4592-9B69-CCE59A114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57E6E260-D6C5-421D-8602-0145E1150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5B000C16-152B-4D1F-97F9-AC096495F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960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D526064-8AA5-42C5-8FFE-D67F3F9BD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18BCA79D-91A8-48A9-8704-215333D8A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DDEA8162-E253-42DC-B821-005278100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F0EF83EB-F2D1-4939-A735-18EEC97F7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56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6D139858-CB40-49B1-B1E4-F4BD64F1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46E33BE5-31A9-476A-BB52-20A530426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81741C7A-2E03-4E8B-8678-A13468EDB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019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4A016C6-4B84-41F2-B999-37530D2FF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46B410F-11E4-4289-80AD-A7DBE6FE2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F256A344-EB9E-4BE5-8CE5-691443E0F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114712E7-6E8C-4DF7-947F-15AE2DA5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0D4F2DD-1ABC-4DEB-81A2-97E16150D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62126BD-E03B-40AE-B461-CCED3148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852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29AE03B-0BC2-4E16-A1E2-1B888C7B6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A6606A48-8B3E-4A6A-8D3B-160C589785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0A57FE74-427E-4AB1-9593-9EAEAAE3E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940CCA3F-A132-4200-81F3-617E76C9C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E7C6405-9AD5-4926-A532-81DBFA3E7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CAAE55D-6A4C-4393-99D1-004246789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622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1BE799F2-5BA9-41B2-B3C5-831F347D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55B78750-0A0D-4FC5-ADAE-731CBC7E9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0869CB5-4365-47C6-8DB3-9A3CE96922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3A4CB-A2F4-469A-A759-2B4C58EA4B66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A905603-E349-43BD-B55B-13243C648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CD00D0B-2AD2-47C9-B963-DE99D703F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CA6BC-9A22-411C-AA6D-C1B6AAEC5C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038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D24BDBD-78EE-4FA3-8E1A-39B127306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endParaRPr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A6C5C7AF-075C-48FD-B6E9-503285BBA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endParaRPr lang="ko-KR" altLang="en-US" sz="200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E49CC64F-7275-4E33-961B-0C5CDC4398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B1EA959-F70B-4EE1-9FE4-7B36FF8DD9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99" r="13405" b="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55011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xmlns="" id="{4F564005-BAF4-4441-B06A-8ACE036E9E32}"/>
              </a:ext>
            </a:extLst>
          </p:cNvPr>
          <p:cNvSpPr/>
          <p:nvPr/>
        </p:nvSpPr>
        <p:spPr>
          <a:xfrm>
            <a:off x="1817710" y="1236483"/>
            <a:ext cx="1649506" cy="15957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웹 클라이언트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xmlns="" id="{0151981F-12BD-4E51-B809-E3FE3213AF10}"/>
              </a:ext>
            </a:extLst>
          </p:cNvPr>
          <p:cNvCxnSpPr/>
          <p:nvPr/>
        </p:nvCxnSpPr>
        <p:spPr>
          <a:xfrm>
            <a:off x="3605661" y="1517716"/>
            <a:ext cx="5250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xmlns="" id="{DB97BAF1-4093-4C99-85DA-98BF2E6FDCA3}"/>
              </a:ext>
            </a:extLst>
          </p:cNvPr>
          <p:cNvCxnSpPr/>
          <p:nvPr/>
        </p:nvCxnSpPr>
        <p:spPr>
          <a:xfrm flipH="1">
            <a:off x="3605661" y="2149312"/>
            <a:ext cx="5250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1CA1A799-3BE1-4CC5-85A5-1B6A0EC386CF}"/>
              </a:ext>
            </a:extLst>
          </p:cNvPr>
          <p:cNvSpPr/>
          <p:nvPr/>
        </p:nvSpPr>
        <p:spPr>
          <a:xfrm>
            <a:off x="9167475" y="1236483"/>
            <a:ext cx="1998482" cy="1595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웹 서버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xmlns="" id="{ED0262FB-3586-4557-8A1D-0446BC43A151}"/>
              </a:ext>
            </a:extLst>
          </p:cNvPr>
          <p:cNvSpPr/>
          <p:nvPr/>
        </p:nvSpPr>
        <p:spPr>
          <a:xfrm>
            <a:off x="5954598" y="1236483"/>
            <a:ext cx="691299" cy="1374741"/>
          </a:xfrm>
          <a:prstGeom prst="ellipse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6FF3CC8-B2DF-4534-811C-429D8A35DF70}"/>
              </a:ext>
            </a:extLst>
          </p:cNvPr>
          <p:cNvSpPr txBox="1"/>
          <p:nvPr/>
        </p:nvSpPr>
        <p:spPr>
          <a:xfrm>
            <a:off x="5678078" y="555587"/>
            <a:ext cx="1244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http/https</a:t>
            </a:r>
            <a:r>
              <a:rPr lang="ko-KR" altLang="en-US" dirty="0"/>
              <a:t> 프로토콜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BB0F5B3-3884-4181-AFA7-25876F5CBB12}"/>
              </a:ext>
            </a:extLst>
          </p:cNvPr>
          <p:cNvSpPr txBox="1"/>
          <p:nvPr/>
        </p:nvSpPr>
        <p:spPr>
          <a:xfrm>
            <a:off x="3535792" y="1138958"/>
            <a:ext cx="1244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요청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5AC275B-32D7-4D67-B0CD-DBABD95BFECE}"/>
              </a:ext>
            </a:extLst>
          </p:cNvPr>
          <p:cNvSpPr txBox="1"/>
          <p:nvPr/>
        </p:nvSpPr>
        <p:spPr>
          <a:xfrm>
            <a:off x="8234221" y="2304854"/>
            <a:ext cx="1244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응답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4F85049-B5BB-473D-A060-E6A0A8F6781E}"/>
              </a:ext>
            </a:extLst>
          </p:cNvPr>
          <p:cNvSpPr txBox="1"/>
          <p:nvPr/>
        </p:nvSpPr>
        <p:spPr>
          <a:xfrm>
            <a:off x="9568391" y="2847873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네이버</a:t>
            </a:r>
            <a:r>
              <a:rPr lang="en-US" altLang="ko-KR" sz="1200" dirty="0"/>
              <a:t>, </a:t>
            </a:r>
            <a:r>
              <a:rPr lang="ko-KR" altLang="en-US" sz="1200" dirty="0"/>
              <a:t>다음</a:t>
            </a:r>
            <a:r>
              <a:rPr lang="en-US" altLang="ko-KR" sz="1200" dirty="0"/>
              <a:t>…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85AE3EBE-598F-4110-A5D5-2E580B090665}"/>
              </a:ext>
            </a:extLst>
          </p:cNvPr>
          <p:cNvSpPr txBox="1"/>
          <p:nvPr/>
        </p:nvSpPr>
        <p:spPr>
          <a:xfrm>
            <a:off x="2001440" y="2894631"/>
            <a:ext cx="2382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웹브라우저</a:t>
            </a:r>
            <a:endParaRPr lang="en-US" altLang="ko-KR" sz="1200" dirty="0"/>
          </a:p>
          <a:p>
            <a:r>
              <a:rPr lang="ko-KR" altLang="en-US" sz="1200" dirty="0"/>
              <a:t>리눅스 </a:t>
            </a:r>
            <a:r>
              <a:rPr lang="en-US" altLang="ko-KR" sz="1200" dirty="0"/>
              <a:t>curl</a:t>
            </a:r>
          </a:p>
          <a:p>
            <a:r>
              <a:rPr lang="en-US" altLang="ko-KR" sz="1200" dirty="0"/>
              <a:t>Telnet</a:t>
            </a:r>
          </a:p>
          <a:p>
            <a:r>
              <a:rPr lang="ko-KR" altLang="en-US" sz="1200" dirty="0"/>
              <a:t>직접 클라이언트를 </a:t>
            </a:r>
            <a:r>
              <a:rPr lang="ko-KR" altLang="en-US" sz="1200" dirty="0" err="1"/>
              <a:t>만듬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2F551C3A-85EA-4E8B-9F35-F01F356ADC6F}"/>
              </a:ext>
            </a:extLst>
          </p:cNvPr>
          <p:cNvSpPr txBox="1"/>
          <p:nvPr/>
        </p:nvSpPr>
        <p:spPr>
          <a:xfrm>
            <a:off x="6972414" y="590152"/>
            <a:ext cx="4597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서버와 클라이언트 사이에서 데이터를 주고받기 위해 사용하는 통신 방식으로 </a:t>
            </a:r>
            <a:r>
              <a:rPr lang="en-US" altLang="ko-KR" sz="1200" dirty="0"/>
              <a:t>, TCP/IP </a:t>
            </a:r>
            <a:r>
              <a:rPr lang="ko-KR" altLang="en-US" sz="1200" dirty="0"/>
              <a:t>프로토콜 위에서 동작 </a:t>
            </a:r>
            <a:r>
              <a:rPr lang="en-US" altLang="ko-KR" sz="1200" dirty="0"/>
              <a:t>: IP</a:t>
            </a:r>
            <a:r>
              <a:rPr lang="ko-KR" altLang="en-US" sz="1200" dirty="0"/>
              <a:t>주소가 반드시 필요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C540926A-1FC2-4BC0-8C7E-6AE707971B15}"/>
              </a:ext>
            </a:extLst>
          </p:cNvPr>
          <p:cNvSpPr txBox="1"/>
          <p:nvPr/>
        </p:nvSpPr>
        <p:spPr>
          <a:xfrm>
            <a:off x="483908" y="492627"/>
            <a:ext cx="264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■ 클라이언트와 서버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0279A679-9218-47C8-A59D-F959E131E568}"/>
              </a:ext>
            </a:extLst>
          </p:cNvPr>
          <p:cNvSpPr txBox="1"/>
          <p:nvPr/>
        </p:nvSpPr>
        <p:spPr>
          <a:xfrm>
            <a:off x="544903" y="3754224"/>
            <a:ext cx="264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■ 클라이언트와 서버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CF9380A3-1A8A-43EB-AAA7-B6D51045BED9}"/>
              </a:ext>
            </a:extLst>
          </p:cNvPr>
          <p:cNvSpPr/>
          <p:nvPr/>
        </p:nvSpPr>
        <p:spPr>
          <a:xfrm>
            <a:off x="1036948" y="4279769"/>
            <a:ext cx="2997724" cy="23381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xmlns="" id="{25A3F527-8DA6-4211-93A5-DF25D9312D28}"/>
              </a:ext>
            </a:extLst>
          </p:cNvPr>
          <p:cNvCxnSpPr/>
          <p:nvPr/>
        </p:nvCxnSpPr>
        <p:spPr>
          <a:xfrm>
            <a:off x="1036948" y="4677697"/>
            <a:ext cx="29977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xmlns="" id="{A56DEBAE-8419-417B-8142-C78ED4F8227A}"/>
              </a:ext>
            </a:extLst>
          </p:cNvPr>
          <p:cNvCxnSpPr/>
          <p:nvPr/>
        </p:nvCxnSpPr>
        <p:spPr>
          <a:xfrm>
            <a:off x="1036948" y="5488402"/>
            <a:ext cx="29977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xmlns="" id="{2D7591AF-51C1-44BC-8300-965906903991}"/>
              </a:ext>
            </a:extLst>
          </p:cNvPr>
          <p:cNvCxnSpPr/>
          <p:nvPr/>
        </p:nvCxnSpPr>
        <p:spPr>
          <a:xfrm>
            <a:off x="1036948" y="5922035"/>
            <a:ext cx="2997724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46700FB0-3A0E-4179-B7B0-B1E54D535EF7}"/>
              </a:ext>
            </a:extLst>
          </p:cNvPr>
          <p:cNvSpPr txBox="1"/>
          <p:nvPr/>
        </p:nvSpPr>
        <p:spPr>
          <a:xfrm>
            <a:off x="1607178" y="4347869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스타트라인</a:t>
            </a:r>
            <a:r>
              <a:rPr lang="en-US" altLang="ko-KR" sz="1200" dirty="0"/>
              <a:t>(Start Line)</a:t>
            </a:r>
            <a:endParaRPr lang="ko-KR" altLang="en-US" sz="1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D8A5DFA9-8405-4A44-A184-42FD069777F7}"/>
              </a:ext>
            </a:extLst>
          </p:cNvPr>
          <p:cNvSpPr txBox="1"/>
          <p:nvPr/>
        </p:nvSpPr>
        <p:spPr>
          <a:xfrm>
            <a:off x="1607178" y="4994797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헤더</a:t>
            </a:r>
            <a:r>
              <a:rPr lang="en-US" altLang="ko-KR" sz="1200" dirty="0"/>
              <a:t>(Header)</a:t>
            </a:r>
            <a:endParaRPr lang="ko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851A572E-5566-4B59-B82D-037CD9E8FC33}"/>
              </a:ext>
            </a:extLst>
          </p:cNvPr>
          <p:cNvSpPr txBox="1"/>
          <p:nvPr/>
        </p:nvSpPr>
        <p:spPr>
          <a:xfrm>
            <a:off x="1605791" y="5548938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빈줄</a:t>
            </a:r>
            <a:r>
              <a:rPr lang="en-US" altLang="ko-KR" sz="1200" dirty="0"/>
              <a:t>(Blank Line)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C9DD80A5-CB4E-410C-BC90-EF10FE3E25BD}"/>
              </a:ext>
            </a:extLst>
          </p:cNvPr>
          <p:cNvSpPr txBox="1"/>
          <p:nvPr/>
        </p:nvSpPr>
        <p:spPr>
          <a:xfrm>
            <a:off x="1605791" y="6160607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바디</a:t>
            </a:r>
            <a:r>
              <a:rPr lang="en-US" altLang="ko-KR" sz="1200" dirty="0"/>
              <a:t>(Body)</a:t>
            </a:r>
            <a:endParaRPr lang="ko-KR" alt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B1CF5343-CF4F-4A1F-87AF-CBFEFC224B95}"/>
              </a:ext>
            </a:extLst>
          </p:cNvPr>
          <p:cNvSpPr txBox="1"/>
          <p:nvPr/>
        </p:nvSpPr>
        <p:spPr>
          <a:xfrm>
            <a:off x="4034672" y="4360598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요청라인 또는 상태라인</a:t>
            </a:r>
            <a:endParaRPr lang="ko-KR" alt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E19E435C-8A32-492F-BAA4-039117654BAC}"/>
              </a:ext>
            </a:extLst>
          </p:cNvPr>
          <p:cNvSpPr txBox="1"/>
          <p:nvPr/>
        </p:nvSpPr>
        <p:spPr>
          <a:xfrm>
            <a:off x="4034672" y="5024855"/>
            <a:ext cx="1860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헤더는 생략 가능</a:t>
            </a:r>
            <a:endParaRPr lang="ko-KR" alt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50114E92-24A5-4B16-AA96-BB18B858838D}"/>
              </a:ext>
            </a:extLst>
          </p:cNvPr>
          <p:cNvSpPr txBox="1"/>
          <p:nvPr/>
        </p:nvSpPr>
        <p:spPr>
          <a:xfrm>
            <a:off x="4034672" y="5580542"/>
            <a:ext cx="20613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헤더의 끝을 </a:t>
            </a:r>
            <a:r>
              <a:rPr lang="ko-KR" altLang="en-US" sz="1200" dirty="0" err="1"/>
              <a:t>빈줄로</a:t>
            </a:r>
            <a:r>
              <a:rPr lang="ko-KR" altLang="en-US" sz="1200" dirty="0"/>
              <a:t> 식별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9E88FCB2-F888-4663-A45D-210D2BF0225F}"/>
              </a:ext>
            </a:extLst>
          </p:cNvPr>
          <p:cNvSpPr txBox="1"/>
          <p:nvPr/>
        </p:nvSpPr>
        <p:spPr>
          <a:xfrm>
            <a:off x="4034672" y="6112558"/>
            <a:ext cx="20613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바디는 생략 가능</a:t>
            </a:r>
          </a:p>
        </p:txBody>
      </p:sp>
    </p:spTree>
    <p:extLst>
      <p:ext uri="{BB962C8B-B14F-4D97-AF65-F5344CB8AC3E}">
        <p14:creationId xmlns:p14="http://schemas.microsoft.com/office/powerpoint/2010/main" val="743170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F9CFCE6-877F-4858-B8BD-2C52CA8AFBC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8213F8A0-12AE-4514-8372-0DD766EC28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xmlns="" id="{9821B7FD-54E2-4D2F-8842-AC7FF49DF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524" y="643467"/>
            <a:ext cx="4080805" cy="557106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9EFF17D4-9A8C-4CE5-B096-D8CCD44004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xmlns="" id="{317B64C6-DCA2-4464-BD12-9DE309883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139" y="643467"/>
            <a:ext cx="426186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211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E89DB46-2095-4796-8293-C300710D4BA1}"/>
              </a:ext>
            </a:extLst>
          </p:cNvPr>
          <p:cNvSpPr txBox="1"/>
          <p:nvPr/>
        </p:nvSpPr>
        <p:spPr>
          <a:xfrm>
            <a:off x="544903" y="275733"/>
            <a:ext cx="264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■ </a:t>
            </a:r>
            <a:r>
              <a:rPr lang="en-US" altLang="ko-KR" b="1" dirty="0"/>
              <a:t>URL </a:t>
            </a:r>
            <a:r>
              <a:rPr lang="ko-KR" altLang="en-US" b="1" dirty="0"/>
              <a:t>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78255C7-15CE-47B6-9359-17C74E226CD9}"/>
              </a:ext>
            </a:extLst>
          </p:cNvPr>
          <p:cNvSpPr txBox="1"/>
          <p:nvPr/>
        </p:nvSpPr>
        <p:spPr>
          <a:xfrm>
            <a:off x="785566" y="857245"/>
            <a:ext cx="1115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http://www.example.com:80/services?category=2&amp;kind=patents##n10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6484584-5986-4CB1-B1BD-1E8BC8AAA212}"/>
              </a:ext>
            </a:extLst>
          </p:cNvPr>
          <p:cNvSpPr txBox="1"/>
          <p:nvPr/>
        </p:nvSpPr>
        <p:spPr>
          <a:xfrm>
            <a:off x="707010" y="1438757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Url</a:t>
            </a:r>
            <a:r>
              <a:rPr lang="en-US" altLang="ko-KR" sz="1200" dirty="0"/>
              <a:t> </a:t>
            </a:r>
            <a:r>
              <a:rPr lang="ko-KR" altLang="en-US" sz="1200" dirty="0" err="1"/>
              <a:t>스킴</a:t>
            </a:r>
            <a:endParaRPr lang="ko-KR" altLang="en-US" sz="1200" dirty="0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xmlns="" id="{551FD1DC-3BF8-4A98-99BF-ED3DFABA16B1}"/>
              </a:ext>
            </a:extLst>
          </p:cNvPr>
          <p:cNvCxnSpPr/>
          <p:nvPr/>
        </p:nvCxnSpPr>
        <p:spPr>
          <a:xfrm>
            <a:off x="867266" y="1319753"/>
            <a:ext cx="46191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xmlns="" id="{3204F480-D063-428C-BEAC-27B14142DE64}"/>
              </a:ext>
            </a:extLst>
          </p:cNvPr>
          <p:cNvCxnSpPr>
            <a:cxnSpLocks/>
          </p:cNvCxnSpPr>
          <p:nvPr/>
        </p:nvCxnSpPr>
        <p:spPr>
          <a:xfrm>
            <a:off x="1538739" y="1319753"/>
            <a:ext cx="19020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9DE0B68-60DB-4243-A899-E563FCE58F98}"/>
              </a:ext>
            </a:extLst>
          </p:cNvPr>
          <p:cNvSpPr txBox="1"/>
          <p:nvPr/>
        </p:nvSpPr>
        <p:spPr>
          <a:xfrm>
            <a:off x="2064470" y="1438757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호스트명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xmlns="" id="{0F5BC58F-816F-4E9C-B38C-7C91A2121F39}"/>
              </a:ext>
            </a:extLst>
          </p:cNvPr>
          <p:cNvCxnSpPr/>
          <p:nvPr/>
        </p:nvCxnSpPr>
        <p:spPr>
          <a:xfrm flipV="1">
            <a:off x="3619893" y="1226577"/>
            <a:ext cx="0" cy="583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03F9C03-CF9E-4A5E-B76B-5D3F91576310}"/>
              </a:ext>
            </a:extLst>
          </p:cNvPr>
          <p:cNvSpPr txBox="1"/>
          <p:nvPr/>
        </p:nvSpPr>
        <p:spPr>
          <a:xfrm>
            <a:off x="3249013" y="1928949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포터번호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xmlns="" id="{2600B73C-982F-4AEE-A16F-0831C74433DE}"/>
              </a:ext>
            </a:extLst>
          </p:cNvPr>
          <p:cNvCxnSpPr>
            <a:cxnSpLocks/>
          </p:cNvCxnSpPr>
          <p:nvPr/>
        </p:nvCxnSpPr>
        <p:spPr>
          <a:xfrm>
            <a:off x="3801172" y="1319753"/>
            <a:ext cx="82738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01DEB0B-1289-4660-A9FE-19D13FA2953E}"/>
              </a:ext>
            </a:extLst>
          </p:cNvPr>
          <p:cNvSpPr txBox="1"/>
          <p:nvPr/>
        </p:nvSpPr>
        <p:spPr>
          <a:xfrm>
            <a:off x="3799003" y="1421551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경로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xmlns="" id="{54CD87E7-5684-499B-80E7-7262CCC8D703}"/>
              </a:ext>
            </a:extLst>
          </p:cNvPr>
          <p:cNvCxnSpPr>
            <a:cxnSpLocks/>
          </p:cNvCxnSpPr>
          <p:nvPr/>
        </p:nvCxnSpPr>
        <p:spPr>
          <a:xfrm>
            <a:off x="4772133" y="1319753"/>
            <a:ext cx="268446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2B892DF6-6164-40F1-A7F1-3BB19B8C765E}"/>
              </a:ext>
            </a:extLst>
          </p:cNvPr>
          <p:cNvSpPr txBox="1"/>
          <p:nvPr/>
        </p:nvSpPr>
        <p:spPr>
          <a:xfrm>
            <a:off x="5473831" y="1412930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쿼리스트링</a:t>
            </a:r>
            <a:endParaRPr lang="ko-KR" altLang="en-US" sz="1200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xmlns="" id="{C82274CA-4A0D-4EED-9380-1FFF912E305D}"/>
              </a:ext>
            </a:extLst>
          </p:cNvPr>
          <p:cNvCxnSpPr/>
          <p:nvPr/>
        </p:nvCxnSpPr>
        <p:spPr>
          <a:xfrm flipV="1">
            <a:off x="7975077" y="1226576"/>
            <a:ext cx="0" cy="583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174D53F0-458A-4609-BD7B-E4466778A9AA}"/>
              </a:ext>
            </a:extLst>
          </p:cNvPr>
          <p:cNvSpPr txBox="1"/>
          <p:nvPr/>
        </p:nvSpPr>
        <p:spPr>
          <a:xfrm>
            <a:off x="7566490" y="1800594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프래그먼트</a:t>
            </a:r>
            <a:endParaRPr lang="ko-KR" alt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001A814A-D298-40BC-86CB-A5B4962ED314}"/>
              </a:ext>
            </a:extLst>
          </p:cNvPr>
          <p:cNvSpPr txBox="1"/>
          <p:nvPr/>
        </p:nvSpPr>
        <p:spPr>
          <a:xfrm>
            <a:off x="1112362" y="2313208"/>
            <a:ext cx="769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▶ </a:t>
            </a:r>
            <a:r>
              <a:rPr lang="en-US" altLang="ko-KR" sz="1200" dirty="0" err="1"/>
              <a:t>Url</a:t>
            </a:r>
            <a:r>
              <a:rPr lang="en-US" altLang="ko-KR" sz="1200" dirty="0"/>
              <a:t> </a:t>
            </a:r>
            <a:r>
              <a:rPr lang="ko-KR" altLang="en-US" sz="1200" dirty="0" err="1"/>
              <a:t>스킴</a:t>
            </a:r>
            <a:r>
              <a:rPr lang="ko-KR" altLang="en-US" sz="1200" dirty="0"/>
              <a:t> </a:t>
            </a:r>
            <a:r>
              <a:rPr lang="en-US" altLang="ko-KR" sz="1200" dirty="0"/>
              <a:t>: URL</a:t>
            </a:r>
            <a:r>
              <a:rPr lang="ko-KR" altLang="en-US" sz="1200" dirty="0"/>
              <a:t>에 사용된 프로토콜을 의미</a:t>
            </a:r>
            <a:endParaRPr lang="en-US" altLang="ko-KR" sz="1200" dirty="0"/>
          </a:p>
          <a:p>
            <a:r>
              <a:rPr lang="ko-KR" altLang="en-US" sz="1200" dirty="0"/>
              <a:t>▶ 호스트명 </a:t>
            </a:r>
            <a:r>
              <a:rPr lang="en-US" altLang="ko-KR" sz="1200" dirty="0"/>
              <a:t>: </a:t>
            </a:r>
            <a:r>
              <a:rPr lang="ko-KR" altLang="en-US" sz="1200" dirty="0"/>
              <a:t>웹 서버의 호스트명으로</a:t>
            </a:r>
            <a:r>
              <a:rPr lang="en-US" altLang="ko-KR" sz="1200" dirty="0"/>
              <a:t>, </a:t>
            </a:r>
            <a:r>
              <a:rPr lang="ko-KR" altLang="en-US" sz="1200" dirty="0"/>
              <a:t>도메인명 또는 </a:t>
            </a:r>
            <a:r>
              <a:rPr lang="en-US" altLang="ko-KR" sz="1200" dirty="0"/>
              <a:t>IP</a:t>
            </a:r>
            <a:r>
              <a:rPr lang="ko-KR" altLang="en-US" sz="1200" dirty="0"/>
              <a:t>주소로 표현</a:t>
            </a:r>
            <a:endParaRPr lang="en-US" altLang="ko-KR" sz="1200" dirty="0"/>
          </a:p>
          <a:p>
            <a:r>
              <a:rPr lang="ko-KR" altLang="en-US" sz="1200" dirty="0"/>
              <a:t>▶ 포트번호 </a:t>
            </a:r>
            <a:r>
              <a:rPr lang="en-US" altLang="ko-KR" sz="1200" dirty="0"/>
              <a:t>: </a:t>
            </a:r>
            <a:r>
              <a:rPr lang="ko-KR" altLang="en-US" sz="1200" dirty="0"/>
              <a:t>웹 서버 내의 서비스 포트번호</a:t>
            </a:r>
            <a:r>
              <a:rPr lang="en-US" altLang="ko-KR" sz="1200" dirty="0"/>
              <a:t>. </a:t>
            </a:r>
            <a:r>
              <a:rPr lang="ko-KR" altLang="en-US" sz="1200" dirty="0"/>
              <a:t>생략 시에는 디폴트 포트번호로</a:t>
            </a:r>
            <a:r>
              <a:rPr lang="en-US" altLang="ko-KR" sz="1200" dirty="0"/>
              <a:t>, https</a:t>
            </a:r>
            <a:r>
              <a:rPr lang="ko-KR" altLang="en-US" sz="1200" dirty="0"/>
              <a:t>는 </a:t>
            </a:r>
            <a:r>
              <a:rPr lang="en-US" altLang="ko-KR" sz="1200" dirty="0"/>
              <a:t>443</a:t>
            </a:r>
            <a:r>
              <a:rPr lang="ko-KR" altLang="en-US" sz="1200" dirty="0"/>
              <a:t>을 사용</a:t>
            </a:r>
            <a:endParaRPr lang="en-US" altLang="ko-KR" sz="1200" dirty="0"/>
          </a:p>
          <a:p>
            <a:r>
              <a:rPr lang="ko-KR" altLang="en-US" sz="1200" dirty="0"/>
              <a:t>▶ 경로 </a:t>
            </a:r>
            <a:r>
              <a:rPr lang="en-US" altLang="ko-KR" sz="1200" dirty="0"/>
              <a:t>: </a:t>
            </a:r>
            <a:r>
              <a:rPr lang="ko-KR" altLang="en-US" sz="1200" dirty="0"/>
              <a:t>파일이나 애플리케이션 경로를 의미</a:t>
            </a:r>
            <a:endParaRPr lang="en-US" altLang="ko-KR" sz="1200" dirty="0"/>
          </a:p>
          <a:p>
            <a:r>
              <a:rPr lang="ko-KR" altLang="en-US" sz="1200" dirty="0"/>
              <a:t>▶ </a:t>
            </a:r>
            <a:r>
              <a:rPr lang="ko-KR" altLang="en-US" sz="1200" dirty="0" err="1"/>
              <a:t>쿼리스트링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질의 문자열로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앰퍼샌드</a:t>
            </a:r>
            <a:r>
              <a:rPr lang="en-US" altLang="ko-KR" sz="1200" dirty="0"/>
              <a:t>(&amp;)</a:t>
            </a:r>
            <a:r>
              <a:rPr lang="ko-KR" altLang="en-US" sz="1200" dirty="0"/>
              <a:t>로</a:t>
            </a:r>
            <a:r>
              <a:rPr lang="en-US" altLang="ko-KR" sz="1200" dirty="0"/>
              <a:t> </a:t>
            </a:r>
            <a:r>
              <a:rPr lang="ko-KR" altLang="en-US" sz="1200" dirty="0"/>
              <a:t>구분된 이름</a:t>
            </a:r>
            <a:r>
              <a:rPr lang="en-US" altLang="ko-KR" sz="1200" dirty="0"/>
              <a:t>=</a:t>
            </a:r>
            <a:r>
              <a:rPr lang="ko-KR" altLang="en-US" sz="1200" dirty="0"/>
              <a:t>값 쌍 형식으로 표현</a:t>
            </a:r>
            <a:endParaRPr lang="en-US" altLang="ko-KR" sz="1200" dirty="0"/>
          </a:p>
          <a:p>
            <a:r>
              <a:rPr lang="ko-KR" altLang="en-US" sz="1200" dirty="0"/>
              <a:t>▶ </a:t>
            </a:r>
            <a:r>
              <a:rPr lang="ko-KR" altLang="en-US" sz="1200" dirty="0" err="1"/>
              <a:t>프래그먼트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문서 내의 앵커 등 조각을 지정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90A5E05F-0E9E-4176-9FC5-20FD832F7383}"/>
              </a:ext>
            </a:extLst>
          </p:cNvPr>
          <p:cNvSpPr txBox="1"/>
          <p:nvPr/>
        </p:nvSpPr>
        <p:spPr>
          <a:xfrm>
            <a:off x="544903" y="3620797"/>
            <a:ext cx="3650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■ 웹 애플리케이션 서버</a:t>
            </a:r>
          </a:p>
        </p:txBody>
      </p:sp>
      <p:graphicFrame>
        <p:nvGraphicFramePr>
          <p:cNvPr id="25" name="표 25">
            <a:extLst>
              <a:ext uri="{FF2B5EF4-FFF2-40B4-BE49-F238E27FC236}">
                <a16:creationId xmlns:a16="http://schemas.microsoft.com/office/drawing/2014/main" xmlns="" id="{D5D2794C-CD87-4F95-89CA-9E036DE1B1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7220569"/>
              </p:ext>
            </p:extLst>
          </p:nvPr>
        </p:nvGraphicFramePr>
        <p:xfrm>
          <a:off x="1098222" y="3990129"/>
          <a:ext cx="10525026" cy="2702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5234">
                  <a:extLst>
                    <a:ext uri="{9D8B030D-6E8A-4147-A177-3AD203B41FA5}">
                      <a16:colId xmlns:a16="http://schemas.microsoft.com/office/drawing/2014/main" xmlns="" val="1778195515"/>
                    </a:ext>
                  </a:extLst>
                </a:gridCol>
                <a:gridCol w="4166647">
                  <a:extLst>
                    <a:ext uri="{9D8B030D-6E8A-4147-A177-3AD203B41FA5}">
                      <a16:colId xmlns:a16="http://schemas.microsoft.com/office/drawing/2014/main" xmlns="" val="1666486109"/>
                    </a:ext>
                  </a:extLst>
                </a:gridCol>
                <a:gridCol w="4553145">
                  <a:extLst>
                    <a:ext uri="{9D8B030D-6E8A-4147-A177-3AD203B41FA5}">
                      <a16:colId xmlns:a16="http://schemas.microsoft.com/office/drawing/2014/main" xmlns="" val="2567623877"/>
                    </a:ext>
                  </a:extLst>
                </a:gridCol>
              </a:tblGrid>
              <a:tr h="4657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역할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프로그램 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884194140"/>
                  </a:ext>
                </a:extLst>
              </a:tr>
              <a:tr h="116590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웹 서버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웹 </a:t>
                      </a:r>
                      <a:r>
                        <a:rPr lang="ko-KR" altLang="en-US" sz="1050" dirty="0" err="1"/>
                        <a:t>클라언트의</a:t>
                      </a:r>
                      <a:r>
                        <a:rPr lang="ko-KR" altLang="en-US" sz="1050" dirty="0"/>
                        <a:t> 요청을 받아서 요청을 처리하고</a:t>
                      </a:r>
                      <a:r>
                        <a:rPr lang="en-US" altLang="ko-KR" sz="1050" dirty="0"/>
                        <a:t>, </a:t>
                      </a:r>
                      <a:r>
                        <a:rPr lang="ko-KR" altLang="en-US" sz="1050" dirty="0"/>
                        <a:t>그 결과를 웹 클라이언트에게 응답</a:t>
                      </a:r>
                      <a:r>
                        <a:rPr lang="en-US" altLang="ko-KR" sz="1050" dirty="0"/>
                        <a:t>.</a:t>
                      </a:r>
                    </a:p>
                    <a:p>
                      <a:pPr latinLnBrk="1"/>
                      <a:r>
                        <a:rPr lang="ko-KR" altLang="en-US" sz="1050" dirty="0"/>
                        <a:t>주로 정적 페이지인 </a:t>
                      </a:r>
                      <a:r>
                        <a:rPr lang="en-US" altLang="ko-KR" sz="1050" dirty="0"/>
                        <a:t>HTML, </a:t>
                      </a:r>
                      <a:r>
                        <a:rPr lang="ko-KR" altLang="en-US" sz="1050" dirty="0"/>
                        <a:t>이미지</a:t>
                      </a:r>
                      <a:r>
                        <a:rPr lang="en-US" altLang="ko-KR" sz="1050" dirty="0"/>
                        <a:t>, CSS, </a:t>
                      </a:r>
                      <a:r>
                        <a:rPr lang="ko-KR" altLang="en-US" sz="1050" dirty="0"/>
                        <a:t>자바스크립트 파일을 웹 클라이언트에 제공할 때 웹 서버를 사용</a:t>
                      </a:r>
                      <a:r>
                        <a:rPr lang="en-US" altLang="ko-KR" sz="1050" dirty="0"/>
                        <a:t>.</a:t>
                      </a:r>
                    </a:p>
                    <a:p>
                      <a:pPr latinLnBrk="1"/>
                      <a:r>
                        <a:rPr lang="ko-KR" altLang="en-US" sz="1050" dirty="0"/>
                        <a:t>만약 동적 페이지 처리가 필요하다면 웹 애플리케이션 서버에 처리를 넘김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Apache httpd, </a:t>
                      </a:r>
                      <a:endParaRPr lang="ko-KR" altLang="en-US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947781607"/>
                  </a:ext>
                </a:extLst>
              </a:tr>
              <a:tr h="10712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웹 애플리케이션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웹</a:t>
                      </a:r>
                      <a:r>
                        <a:rPr lang="en-US" altLang="ko-KR" sz="1050" dirty="0"/>
                        <a:t> </a:t>
                      </a:r>
                      <a:r>
                        <a:rPr lang="ko-KR" altLang="en-US" sz="1050" dirty="0"/>
                        <a:t>서버로부터 동적 페이지 요청을 받아서 요청을 처리하고</a:t>
                      </a:r>
                      <a:r>
                        <a:rPr lang="en-US" altLang="ko-KR" sz="1050" dirty="0"/>
                        <a:t>, </a:t>
                      </a:r>
                      <a:r>
                        <a:rPr lang="ko-KR" altLang="en-US" sz="1050" dirty="0"/>
                        <a:t>그 결과를 웹 서버로 반환</a:t>
                      </a:r>
                      <a:r>
                        <a:rPr lang="en-US" altLang="ko-KR" sz="1050" dirty="0"/>
                        <a:t>,</a:t>
                      </a:r>
                    </a:p>
                    <a:p>
                      <a:pPr latinLnBrk="1"/>
                      <a:r>
                        <a:rPr lang="ko-KR" altLang="en-US" sz="1050" dirty="0"/>
                        <a:t>주로 동적 페이지 생성을 위한 프로그램 실행과 데이터베이스 연동 기능을 처리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Apache Tomcat, </a:t>
                      </a:r>
                      <a:r>
                        <a:rPr lang="en-US" altLang="ko-KR" sz="1050" dirty="0" err="1"/>
                        <a:t>Jboss</a:t>
                      </a:r>
                      <a:r>
                        <a:rPr lang="en-US" altLang="ko-KR" sz="1050" dirty="0"/>
                        <a:t>, WebLogic, WebSphere, Jetty, </a:t>
                      </a:r>
                      <a:r>
                        <a:rPr lang="en-US" altLang="ko-KR" sz="1050" dirty="0" err="1"/>
                        <a:t>Jeus</a:t>
                      </a:r>
                      <a:r>
                        <a:rPr lang="en-US" altLang="ko-KR" sz="1050" dirty="0"/>
                        <a:t>, </a:t>
                      </a:r>
                      <a:r>
                        <a:rPr lang="en-US" altLang="ko-KR" sz="1050" dirty="0" err="1"/>
                        <a:t>mod_wsgi</a:t>
                      </a:r>
                      <a:r>
                        <a:rPr lang="en-US" altLang="ko-KR" sz="1050" dirty="0"/>
                        <a:t>, </a:t>
                      </a:r>
                      <a:r>
                        <a:rPr lang="en-US" altLang="ko-KR" sz="1050" dirty="0" err="1"/>
                        <a:t>uWSGI</a:t>
                      </a:r>
                      <a:r>
                        <a:rPr lang="en-US" altLang="ko-KR" sz="1050" dirty="0"/>
                        <a:t>, </a:t>
                      </a:r>
                      <a:r>
                        <a:rPr lang="en-US" altLang="ko-KR" sz="1050" dirty="0" err="1"/>
                        <a:t>Gunicorn</a:t>
                      </a:r>
                      <a:endParaRPr lang="ko-KR" altLang="en-US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561509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177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xmlns="" id="{B9D5EE6C-820D-4BC8-82E8-203C9B0B09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011838"/>
              </p:ext>
            </p:extLst>
          </p:nvPr>
        </p:nvGraphicFramePr>
        <p:xfrm>
          <a:off x="838986" y="754144"/>
          <a:ext cx="9266548" cy="19230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6637">
                  <a:extLst>
                    <a:ext uri="{9D8B030D-6E8A-4147-A177-3AD203B41FA5}">
                      <a16:colId xmlns:a16="http://schemas.microsoft.com/office/drawing/2014/main" xmlns="" val="3193215160"/>
                    </a:ext>
                  </a:extLst>
                </a:gridCol>
                <a:gridCol w="2316637">
                  <a:extLst>
                    <a:ext uri="{9D8B030D-6E8A-4147-A177-3AD203B41FA5}">
                      <a16:colId xmlns:a16="http://schemas.microsoft.com/office/drawing/2014/main" xmlns="" val="421772681"/>
                    </a:ext>
                  </a:extLst>
                </a:gridCol>
                <a:gridCol w="2316637">
                  <a:extLst>
                    <a:ext uri="{9D8B030D-6E8A-4147-A177-3AD203B41FA5}">
                      <a16:colId xmlns:a16="http://schemas.microsoft.com/office/drawing/2014/main" xmlns="" val="3159528730"/>
                    </a:ext>
                  </a:extLst>
                </a:gridCol>
                <a:gridCol w="2316637">
                  <a:extLst>
                    <a:ext uri="{9D8B030D-6E8A-4147-A177-3AD203B41FA5}">
                      <a16:colId xmlns:a16="http://schemas.microsoft.com/office/drawing/2014/main" xmlns="" val="1540785455"/>
                    </a:ext>
                  </a:extLst>
                </a:gridCol>
              </a:tblGrid>
              <a:tr h="53720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웹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서버 등장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</a:rPr>
                        <a:t>CGI 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프로그램 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</a:rPr>
                        <a:t>CGI 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대안 기술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가지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</a:rPr>
                        <a:t>웹 애플리케이션 서버 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023596104"/>
                  </a:ext>
                </a:extLst>
              </a:tr>
              <a:tr h="1385863"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39979725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6628D21-1223-41CF-8088-25F71CC2F895}"/>
              </a:ext>
            </a:extLst>
          </p:cNvPr>
          <p:cNvSpPr/>
          <p:nvPr/>
        </p:nvSpPr>
        <p:spPr>
          <a:xfrm>
            <a:off x="1102936" y="1451728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969FE1FA-FFCA-43FA-90F4-E8F71517A24D}"/>
              </a:ext>
            </a:extLst>
          </p:cNvPr>
          <p:cNvSpPr/>
          <p:nvPr/>
        </p:nvSpPr>
        <p:spPr>
          <a:xfrm>
            <a:off x="3318235" y="1451728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xmlns="" id="{D5B9146F-1D81-4C48-8C61-F5C1498E42A2}"/>
              </a:ext>
            </a:extLst>
          </p:cNvPr>
          <p:cNvSpPr/>
          <p:nvPr/>
        </p:nvSpPr>
        <p:spPr>
          <a:xfrm>
            <a:off x="4496585" y="1371600"/>
            <a:ext cx="763571" cy="67873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CGI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프로그램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xmlns="" id="{5AD40DBF-39B6-4C26-8238-59B0D9A773FF}"/>
              </a:ext>
            </a:extLst>
          </p:cNvPr>
          <p:cNvCxnSpPr/>
          <p:nvPr/>
        </p:nvCxnSpPr>
        <p:spPr>
          <a:xfrm>
            <a:off x="4081806" y="1710965"/>
            <a:ext cx="414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A27C4B2D-4C4B-4777-B622-079526F4A6C6}"/>
              </a:ext>
            </a:extLst>
          </p:cNvPr>
          <p:cNvSpPr/>
          <p:nvPr/>
        </p:nvSpPr>
        <p:spPr>
          <a:xfrm>
            <a:off x="5627801" y="1381026"/>
            <a:ext cx="1989057" cy="8436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xmlns="" id="{06444AB2-46F3-4ECD-8C57-34FC77269753}"/>
              </a:ext>
            </a:extLst>
          </p:cNvPr>
          <p:cNvSpPr/>
          <p:nvPr/>
        </p:nvSpPr>
        <p:spPr>
          <a:xfrm>
            <a:off x="6711884" y="1432873"/>
            <a:ext cx="763571" cy="67873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스크립트엔진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D4007A5-C1D9-4027-8499-C1E3D4991B1E}"/>
              </a:ext>
            </a:extLst>
          </p:cNvPr>
          <p:cNvSpPr/>
          <p:nvPr/>
        </p:nvSpPr>
        <p:spPr>
          <a:xfrm>
            <a:off x="5714214" y="2333133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D26017FF-4425-4DD5-8511-7FFD655D8238}"/>
              </a:ext>
            </a:extLst>
          </p:cNvPr>
          <p:cNvSpPr/>
          <p:nvPr/>
        </p:nvSpPr>
        <p:spPr>
          <a:xfrm>
            <a:off x="6919273" y="2276572"/>
            <a:ext cx="763571" cy="67873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데몬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프로그램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xmlns="" id="{9F53A1F5-E03B-4BF1-B393-860C71231E49}"/>
              </a:ext>
            </a:extLst>
          </p:cNvPr>
          <p:cNvCxnSpPr/>
          <p:nvPr/>
        </p:nvCxnSpPr>
        <p:spPr>
          <a:xfrm>
            <a:off x="6504494" y="2615937"/>
            <a:ext cx="414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9046E6AE-16E1-44B2-B7C5-025DBE32F578}"/>
              </a:ext>
            </a:extLst>
          </p:cNvPr>
          <p:cNvSpPr/>
          <p:nvPr/>
        </p:nvSpPr>
        <p:spPr>
          <a:xfrm>
            <a:off x="7863525" y="2288354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서버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xmlns="" id="{7388D0AC-83CE-4ACC-AB22-244F3F758110}"/>
              </a:ext>
            </a:extLst>
          </p:cNvPr>
          <p:cNvCxnSpPr/>
          <p:nvPr/>
        </p:nvCxnSpPr>
        <p:spPr>
          <a:xfrm>
            <a:off x="8653805" y="2571158"/>
            <a:ext cx="414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2CADCD07-030A-4416-BAFE-EF603E2FF33D}"/>
              </a:ext>
            </a:extLst>
          </p:cNvPr>
          <p:cNvSpPr/>
          <p:nvPr/>
        </p:nvSpPr>
        <p:spPr>
          <a:xfrm>
            <a:off x="9068584" y="2276572"/>
            <a:ext cx="763571" cy="5184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웹 애플리케이션 서버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BCEF99FD-27BF-400C-8256-D864B9114EB6}"/>
              </a:ext>
            </a:extLst>
          </p:cNvPr>
          <p:cNvSpPr txBox="1"/>
          <p:nvPr/>
        </p:nvSpPr>
        <p:spPr>
          <a:xfrm>
            <a:off x="544903" y="293136"/>
            <a:ext cx="4715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■ 기술 발전에 따른 웹 서버 기술의 변화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3B4A90EA-7607-4E9C-BC4E-16B7E5A7B8CE}"/>
              </a:ext>
            </a:extLst>
          </p:cNvPr>
          <p:cNvSpPr txBox="1"/>
          <p:nvPr/>
        </p:nvSpPr>
        <p:spPr>
          <a:xfrm>
            <a:off x="838985" y="2887503"/>
            <a:ext cx="105674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CGI(common Gateway Interface) : </a:t>
            </a:r>
            <a:r>
              <a:rPr lang="ko-KR" altLang="en-US" sz="1200" dirty="0"/>
              <a:t>동적 페이지를 구현하기 위한 별도 프로그램 필요</a:t>
            </a:r>
            <a:r>
              <a:rPr lang="en-US" altLang="ko-KR" sz="1200" dirty="0"/>
              <a:t>, </a:t>
            </a:r>
            <a:r>
              <a:rPr lang="ko-KR" altLang="en-US" sz="1200" dirty="0"/>
              <a:t>별도의 프로그램과 웹 서버 사이에 정보를 주고받는 규칙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xmlns="" id="{5082A1E1-07E2-4227-870B-0B2514B86225}"/>
              </a:ext>
            </a:extLst>
          </p:cNvPr>
          <p:cNvSpPr/>
          <p:nvPr/>
        </p:nvSpPr>
        <p:spPr>
          <a:xfrm>
            <a:off x="1484721" y="4388176"/>
            <a:ext cx="1164211" cy="119249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웹 클라이언트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A6E39220-536F-45B6-A127-7ACB10250D8A}"/>
              </a:ext>
            </a:extLst>
          </p:cNvPr>
          <p:cNvSpPr/>
          <p:nvPr/>
        </p:nvSpPr>
        <p:spPr>
          <a:xfrm>
            <a:off x="3700020" y="4383771"/>
            <a:ext cx="1164211" cy="1192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웹 서버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xmlns="" id="{BE5A67FE-2E9B-426C-9D95-2E4FE7B2E036}"/>
              </a:ext>
            </a:extLst>
          </p:cNvPr>
          <p:cNvCxnSpPr>
            <a:cxnSpLocks/>
          </p:cNvCxnSpPr>
          <p:nvPr/>
        </p:nvCxnSpPr>
        <p:spPr>
          <a:xfrm>
            <a:off x="2612796" y="4685122"/>
            <a:ext cx="1087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xmlns="" id="{834FE188-295D-48F1-95E4-FE4A9881D4B6}"/>
              </a:ext>
            </a:extLst>
          </p:cNvPr>
          <p:cNvCxnSpPr>
            <a:cxnSpLocks/>
          </p:cNvCxnSpPr>
          <p:nvPr/>
        </p:nvCxnSpPr>
        <p:spPr>
          <a:xfrm flipH="1">
            <a:off x="2612796" y="5316718"/>
            <a:ext cx="1087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8329A759-B8D1-4D33-A034-48F2880AC193}"/>
              </a:ext>
            </a:extLst>
          </p:cNvPr>
          <p:cNvSpPr txBox="1"/>
          <p:nvPr/>
        </p:nvSpPr>
        <p:spPr>
          <a:xfrm>
            <a:off x="2696066" y="4324579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요청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91630698-5A21-4061-AFDA-426A6488D416}"/>
              </a:ext>
            </a:extLst>
          </p:cNvPr>
          <p:cNvSpPr txBox="1"/>
          <p:nvPr/>
        </p:nvSpPr>
        <p:spPr>
          <a:xfrm>
            <a:off x="2648932" y="5389537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응답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779D5151-2A35-4A06-8D63-63F4B8F18545}"/>
              </a:ext>
            </a:extLst>
          </p:cNvPr>
          <p:cNvSpPr/>
          <p:nvPr/>
        </p:nvSpPr>
        <p:spPr>
          <a:xfrm>
            <a:off x="6337167" y="4391423"/>
            <a:ext cx="1164211" cy="11924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웹 서버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xmlns="" id="{930B01D7-4EB4-44E0-9FAF-47BA7ADAE0C6}"/>
              </a:ext>
            </a:extLst>
          </p:cNvPr>
          <p:cNvCxnSpPr>
            <a:cxnSpLocks/>
          </p:cNvCxnSpPr>
          <p:nvPr/>
        </p:nvCxnSpPr>
        <p:spPr>
          <a:xfrm>
            <a:off x="4871693" y="4705273"/>
            <a:ext cx="14654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xmlns="" id="{C008B451-889F-4F3F-8149-34445E5A490B}"/>
              </a:ext>
            </a:extLst>
          </p:cNvPr>
          <p:cNvCxnSpPr>
            <a:cxnSpLocks/>
          </p:cNvCxnSpPr>
          <p:nvPr/>
        </p:nvCxnSpPr>
        <p:spPr>
          <a:xfrm flipH="1">
            <a:off x="4871693" y="5336869"/>
            <a:ext cx="13276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86611803-93FD-431C-B18A-84971CDCFF0F}"/>
              </a:ext>
            </a:extLst>
          </p:cNvPr>
          <p:cNvSpPr txBox="1"/>
          <p:nvPr/>
        </p:nvSpPr>
        <p:spPr>
          <a:xfrm>
            <a:off x="4954963" y="4344730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처리위임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D2D51B17-0342-458F-AAB6-47D33BE3250C}"/>
              </a:ext>
            </a:extLst>
          </p:cNvPr>
          <p:cNvSpPr txBox="1"/>
          <p:nvPr/>
        </p:nvSpPr>
        <p:spPr>
          <a:xfrm>
            <a:off x="4907829" y="5409688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결과 반환</a:t>
            </a:r>
          </a:p>
        </p:txBody>
      </p:sp>
      <p:sp>
        <p:nvSpPr>
          <p:cNvPr id="37" name="원통형 36">
            <a:extLst>
              <a:ext uri="{FF2B5EF4-FFF2-40B4-BE49-F238E27FC236}">
                <a16:creationId xmlns:a16="http://schemas.microsoft.com/office/drawing/2014/main" xmlns="" id="{7C5C5EE0-926B-4C5F-9FF1-716A63EBB9C8}"/>
              </a:ext>
            </a:extLst>
          </p:cNvPr>
          <p:cNvSpPr/>
          <p:nvPr/>
        </p:nvSpPr>
        <p:spPr>
          <a:xfrm>
            <a:off x="8617668" y="4592152"/>
            <a:ext cx="1299329" cy="724566"/>
          </a:xfrm>
          <a:prstGeom prst="ca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데이터베이스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서버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xmlns="" id="{B9A169B9-E1A2-46CE-95CD-F768AFC32F27}"/>
              </a:ext>
            </a:extLst>
          </p:cNvPr>
          <p:cNvCxnSpPr>
            <a:cxnSpLocks/>
          </p:cNvCxnSpPr>
          <p:nvPr/>
        </p:nvCxnSpPr>
        <p:spPr>
          <a:xfrm>
            <a:off x="7539086" y="4987668"/>
            <a:ext cx="1001599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10A4E75B-AF5F-4CC5-90B1-E39BAF0E8CB0}"/>
              </a:ext>
            </a:extLst>
          </p:cNvPr>
          <p:cNvSpPr txBox="1"/>
          <p:nvPr/>
        </p:nvSpPr>
        <p:spPr>
          <a:xfrm>
            <a:off x="7578361" y="5173571"/>
            <a:ext cx="1244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DB </a:t>
            </a:r>
            <a:r>
              <a:rPr lang="ko-KR" altLang="en-US" sz="1200" dirty="0"/>
              <a:t>연동</a:t>
            </a:r>
          </a:p>
        </p:txBody>
      </p:sp>
    </p:spTree>
    <p:extLst>
      <p:ext uri="{BB962C8B-B14F-4D97-AF65-F5344CB8AC3E}">
        <p14:creationId xmlns:p14="http://schemas.microsoft.com/office/powerpoint/2010/main" val="3081713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3675390"/>
              </p:ext>
            </p:extLst>
          </p:nvPr>
        </p:nvGraphicFramePr>
        <p:xfrm>
          <a:off x="870465" y="832022"/>
          <a:ext cx="8128000" cy="1395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28319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사용 케이스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사용 방법</a:t>
                      </a:r>
                      <a:endParaRPr lang="ko-KR" altLang="en-US" sz="1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URL</a:t>
                      </a:r>
                      <a:r>
                        <a:rPr lang="ko-KR" altLang="en-US" sz="1000" smtClean="0"/>
                        <a:t>로 </a:t>
                      </a:r>
                      <a:r>
                        <a:rPr lang="en-US" altLang="ko-KR" sz="1000" dirty="0" smtClean="0"/>
                        <a:t>GET/POST </a:t>
                      </a:r>
                      <a:r>
                        <a:rPr lang="ko-KR" altLang="en-US" sz="1000" smtClean="0"/>
                        <a:t>방식의 간단한 요청 처리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Urlopen</a:t>
                      </a:r>
                      <a:r>
                        <a:rPr lang="en-US" altLang="ko-KR" sz="1000" dirty="0" smtClean="0"/>
                        <a:t>() </a:t>
                      </a:r>
                      <a:r>
                        <a:rPr lang="ko-KR" altLang="en-US" sz="1000" smtClean="0"/>
                        <a:t>함수만으로 가능</a:t>
                      </a:r>
                      <a:endParaRPr lang="ko-KR" altLang="en-US" sz="1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PUT, HEAD </a:t>
                      </a:r>
                      <a:r>
                        <a:rPr lang="ko-KR" altLang="en-US" sz="1000" smtClean="0"/>
                        <a:t>메소드 등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smtClean="0"/>
                        <a:t>헤더 조작이 필요한 경우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Request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smtClean="0"/>
                        <a:t>클래스를 같이 사용</a:t>
                      </a:r>
                      <a:endParaRPr lang="ko-KR" altLang="en-US" sz="1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인증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smtClean="0"/>
                        <a:t>쿠키</a:t>
                      </a:r>
                      <a:r>
                        <a:rPr lang="en-US" altLang="ko-KR" sz="1000" baseline="0" dirty="0" smtClean="0"/>
                        <a:t>, </a:t>
                      </a:r>
                      <a:r>
                        <a:rPr lang="ko-KR" altLang="en-US" sz="1000" baseline="0" smtClean="0"/>
                        <a:t>프록시 등 복잡한 요청 처리</a:t>
                      </a:r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인증</a:t>
                      </a:r>
                      <a:r>
                        <a:rPr lang="en-US" altLang="ko-KR" sz="1000" dirty="0" smtClean="0"/>
                        <a:t>/</a:t>
                      </a:r>
                      <a:r>
                        <a:rPr lang="ko-KR" altLang="en-US" sz="1000" smtClean="0"/>
                        <a:t>쿠키</a:t>
                      </a:r>
                      <a:r>
                        <a:rPr lang="en-US" altLang="ko-KR" sz="1000" dirty="0" smtClean="0"/>
                        <a:t>/</a:t>
                      </a:r>
                      <a:r>
                        <a:rPr lang="ko-KR" altLang="en-US" sz="1000" smtClean="0"/>
                        <a:t>프록시 해당 핸들러 클래스를 같이 사용</a:t>
                      </a:r>
                      <a:endParaRPr lang="ko-KR" altLang="en-US" sz="1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E89DB46-2095-4796-8293-C300710D4BA1}"/>
              </a:ext>
            </a:extLst>
          </p:cNvPr>
          <p:cNvSpPr txBox="1"/>
          <p:nvPr/>
        </p:nvSpPr>
        <p:spPr>
          <a:xfrm>
            <a:off x="544903" y="275733"/>
            <a:ext cx="3747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■ </a:t>
            </a:r>
            <a:r>
              <a:rPr lang="en-US" altLang="ko-KR" b="1" dirty="0" err="1" smtClean="0"/>
              <a:t>urlopen</a:t>
            </a:r>
            <a:r>
              <a:rPr lang="en-US" altLang="ko-KR" b="1" dirty="0" smtClean="0"/>
              <a:t>() </a:t>
            </a:r>
            <a:r>
              <a:rPr lang="ko-KR" altLang="en-US" b="1" smtClean="0"/>
              <a:t>함수 사용방법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79209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393</Words>
  <Application>Microsoft Office PowerPoint</Application>
  <PresentationFormat>와이드스크린</PresentationFormat>
  <Paragraphs>84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최가을</dc:creator>
  <cp:lastModifiedBy>최성희/선임연구원/에어솔루션연구소(seonghee.choi@lge.com)</cp:lastModifiedBy>
  <cp:revision>12</cp:revision>
  <dcterms:created xsi:type="dcterms:W3CDTF">2021-01-19T07:22:30Z</dcterms:created>
  <dcterms:modified xsi:type="dcterms:W3CDTF">2021-01-21T07:09:11Z</dcterms:modified>
</cp:coreProperties>
</file>

<file path=docProps/thumbnail.jpeg>
</file>